
<file path=[Content_Types].xml><?xml version="1.0" encoding="utf-8"?>
<Types xmlns="http://schemas.openxmlformats.org/package/2006/content-types">
  <Default Extension="xml" ContentType="application/xml"/>
  <Default Extension="rels" ContentType="application/vnd.openxmlformats-package.relationships+xml"/>
  <Default Extension="svg" ContentType="image/svg+xml"/>
  <Default Extension="jpg" ContentType="image/jpeg"/>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Hier geht es auch darum zu testen ob sie auf Padlet zugreifen können und alles richtig eingerichtet ist. Fächer wie W&amp;R werden aufgefordert bei Datenschutz- und Urheberrecht zu ergänzen oder zu korrigieren. Informatik darf sich auch gerne bei Datensicherheit aktiv melden.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Kurz auf den Leistungsnachweis zu sprechen kommen, wie er abläuft und aktiv auffordern sie früh damit zu beschäftigen und Gruppen zu bilden. Wer keine hat, soll sich frühzeitig melden. Es darf gerne Fächerdurchmischt sein.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Darauf hinweisen, dass wir uns wirklich freuen, wenn sie sich melden.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Nun kommen wir zum Vorbereitungsauftrag über Medienarten.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Wählt eine Lernaktivität aus eurem Unterricht aus, klassifiziert sie nach ICAP. Wie sieht dort ein sinnvoller Einsatz von Medien aus? Wie würdet ihr das Umsetzen? Haltet eure Antworten auf Padlet fest.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Zuerst an die Historiker? Wer ist auf dem Bild zu sehen? Martin Luther. Ihm werden diese 3 Empfehlungen zu Präsentationen zugedichtet.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Eine wichtige Frage ist, wie schaffen wir es, dass man uns zuhört? Plenumsdiskussion, wie es ihnen ergangen ist in der Schule. Positiverlebnisse und Negativerlebnisse.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Pause, Vorschlag 5 Minuten und 10 Minuten früher aufhören.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Kurz in die Runde fragen, wer bereits unterrichtet. Die anderen können auch aus ihren Univorlesungen Slides rausnehmen und die besprechen. Was war dort besonders positiv?</a:t>
            </a:r>
          </a:p>
          <a:p>
            <a:pPr lvl="0" indent="0" marL="0">
              <a:buNone/>
            </a:pPr>
          </a:p>
          <a:p>
            <a:pPr lvl="0" indent="0" marL="0">
              <a:buNone/>
            </a:pPr>
            <a:r>
              <a:rPr/>
              <a:t>Das hier ist nicht auf Padlet, damit niemand Schamgefühl haben muss.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Schlicht, ein Vortrag hat 3 Komponenten, wir gehen jetzt durch diese durch.</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Auftreten, offen und freundlich. Professionell. So soll es sein (ein weiter)</a:t>
            </a:r>
          </a:p>
          <a:p>
            <a:pPr lvl="0" indent="0" marL="0">
              <a:buNone/>
            </a:pPr>
          </a:p>
          <a:p>
            <a:pPr lvl="0" indent="0" marL="0">
              <a:buNone/>
            </a:pPr>
            <a:r>
              <a:rPr/>
              <a:t>Aber man muss damit rechnen, dass man auch mal einen schlechten Tag hat. (Persönliche Anekdote über schlechten Tag und wie man damit umgegangen ist). Auf manche Sachen kann man sich vorbereiten, aber manchmal ist man auch arbeitsunfähig und sollte nicht arbeiten gehen.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Kein Feuerwerk mit bewegten Bildern…</a:t>
            </a:r>
          </a:p>
          <a:p>
            <a:pPr lvl="0" indent="0" marL="0">
              <a:buNone/>
            </a:pPr>
          </a:p>
          <a:p>
            <a:pPr lvl="0" indent="0" marL="0">
              <a:buNone/>
            </a:pPr>
            <a:r>
              <a:rPr/>
              <a:t>Schlicht und einfach. Den Unterschied zwischen akademischen Slides und anderen Slides haben wir bereits besprochen. Ihr merkt wie wir die Slides gestalten, das hat Vorteile: wir stehen um Rampenlicht, aber die Slides sind natürlich schlechter um sie später nochmals durchzulesen. (Es sei denn ihr findet heraus wie man die Kommentare liest)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Reichhaltig. Es soll Fleisch am vegangen Knochen sein. Ihr habt das notwendige Fachwissen, dass ihr Informationen vermittelt, mit denen sich weiterarbeiten lässt.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Nun zu etwas Wissenschaft. Richard E. Mayer ist einer der führenden Mediendidaktikern, er hat seine 30 Jahre Forschung zusammengefasst. Zuerst aber eine kleine Erinnerung wie die kognitive Verarbeitung von Medien ablaufen könnte (nach Mayer), es unterscheidet sich leicht von Baddeley und Hitch oder Atkinson-Shiffrin (andere Gedächnismodelle). (Kurz drübergehen, auch bottom-up (link nach rechts), top-down (rechts nach links))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Die Mehrheit der Tabelleneinträge ist selbstverständlich. </a:t>
            </a:r>
            <a:r>
              <a:rPr i="1"/>
              <a:t>Broken Windows</a:t>
            </a:r>
            <a:r>
              <a:rPr/>
              <a:t> Theorie ist auch selbstverständlich, in Realität kann es jedoch nicht so gut nachgewiesen werden.</a:t>
            </a:r>
          </a:p>
          <a:p>
            <a:pPr lvl="0" indent="0" marL="0">
              <a:buNone/>
            </a:pPr>
          </a:p>
          <a:p>
            <a:pPr lvl="0" indent="0" marL="0">
              <a:buNone/>
            </a:pPr>
            <a:r>
              <a:rPr/>
              <a:t>(nach dem Lesen)</a:t>
            </a:r>
          </a:p>
          <a:p>
            <a:pPr lvl="0" indent="0" marL="0">
              <a:buNone/>
            </a:pPr>
          </a:p>
          <a:p>
            <a:pPr lvl="0" indent="0" marL="0">
              <a:buNone/>
            </a:pPr>
            <a:r>
              <a:rPr/>
              <a:t>Ein Eintrag sollte aufhorchen lassen, Umgangssprache ist lernförderlich. Wie seht ihr es mit Dialekt gegenüber Standardsprache? Offiziell ist Standardsprache vorgeschrieben im Unterricht.</a:t>
            </a:r>
          </a:p>
          <a:p>
            <a:pPr lvl="0" indent="0" marL="0">
              <a:buNone/>
            </a:pPr>
          </a:p>
          <a:p>
            <a:pPr lvl="0" indent="0" marL="0">
              <a:buNone/>
            </a:pPr>
            <a:r>
              <a:rPr/>
              <a:t>Mein Lieblingsergebnis aus Mayers Forschung: Sie haben analysiert welche Avatare (Gestalten in Erklärvideos) am besten funktionierten. Mädchen bevorzugten junge Lehrerinnen. Was denkt ihr was Knaben bevorzugten? … Fliegende Roboter!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Ihr habt euch schon ein bisschen reingelesen in die rechtliche Thematik. Datenschutz liegt mir besonders am Herzen, darauf gehen wir noch etwas vertieft ein.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Bei Datenschutz werden häufig Sachen durchmischt. Datenschutz ist sowohl ein Überbegriff wie auch das “Bauchgefühl” welches man subjektiv hat, das ist ein soziologische Seite. Datenschutzrecht ist eine juristische Frage, das DSG betrifft Privatpersonen und Unternehmen, das KDSG betrifft und beruflich, aber nicht die SuS. Wer plant in einem anderen Kanton zu arbeiten? Dort gibt es nochmals ein anderes. Datensicherheit ist für Informatiker, wie man sich technisch schützt.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Passwortmanager wird wärmstens empfohlen. Wir helfen gerne beim Walk-In das aufzusetzen.</a:t>
            </a:r>
          </a:p>
          <a:p>
            <a:pPr lvl="0" indent="0" marL="0">
              <a:buNone/>
            </a:pPr>
          </a:p>
          <a:p>
            <a:pPr lvl="0" indent="0" marL="0">
              <a:buNone/>
            </a:pPr>
            <a:r>
              <a:rPr/>
              <a:t>Überall wo man kann soll man 2FA nutzen. Die Zukunft werden vermutlich Fido-Sticks sein, aber Schulen hinken dort noch hinterher.</a:t>
            </a:r>
          </a:p>
          <a:p>
            <a:pPr lvl="0" indent="0" marL="0">
              <a:buNone/>
            </a:pPr>
          </a:p>
          <a:p>
            <a:pPr lvl="0" indent="0" marL="0">
              <a:buNone/>
            </a:pPr>
            <a:r>
              <a:rPr/>
              <a:t>Backups sind eigentlich in der Verantwortung der Schule, aber Lehrpersonen werden nicht extra entschädigt, wenn es einen Vorfall gibt. Somit selbst machen. Empfehlung für NAS (network attached storage).</a:t>
            </a:r>
          </a:p>
          <a:p>
            <a:pPr lvl="0" indent="0" marL="0">
              <a:buNone/>
            </a:pPr>
          </a:p>
          <a:p>
            <a:pPr lvl="0" indent="0" marL="0">
              <a:buNone/>
            </a:pPr>
            <a:r>
              <a:rPr/>
              <a:t>In der Schule, eine Regel: Laptop sperren sobald man seinen Platz verlässt. Diese Regel gilt auch für SuS.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Dort arbeiten auch Juristen der PH und geben richtig korrekte Antworten, die meistens lauten “es hängt davon ab”.</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phbern-title-background.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HBern title background"/>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ctrTitle"/>
          </p:nvPr>
        </p:nvSpPr>
        <p:spPr>
          <a:xfrm>
            <a:off x="422031" y="1601625"/>
            <a:ext cx="7848600" cy="1402174"/>
          </a:xfrm>
        </p:spPr>
        <p:txBody>
          <a:bodyPr/>
          <a:lstStyle/>
          <a:p>
            <a:r>
              <a:rPr lang="en-US" sz="3100" b="1" u="sng" cap="all">
                <a:solidFill>
                  <a:srgbClr val="000000"/>
                </a:solidFill>
                <a:latin typeface="Arial"/>
              </a:rPr>
              <a:t>Click to edit Master title style</a:t>
            </a:r>
          </a:p>
        </p:txBody>
      </p:sp>
      <p:sp>
        <p:nvSpPr>
          <p:cNvPr id="3" name="Subtitle 2"/>
          <p:cNvSpPr>
            <a:spLocks noGrp="1"/>
          </p:cNvSpPr>
          <p:nvPr>
            <p:ph type="subTitle" idx="1"/>
          </p:nvPr>
        </p:nvSpPr>
        <p:spPr>
          <a:xfrm>
            <a:off x="422030" y="3041786"/>
            <a:ext cx="7848599" cy="394059"/>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z="1500" b="1">
                <a:solidFill>
                  <a:srgbClr val="000000"/>
                </a:solidFill>
                <a:latin typeface="Arial"/>
              </a:rPr>
              <a:t>Click to edit Master subtitle style</a:t>
            </a:r>
          </a:p>
        </p:txBody>
      </p:sp>
      <p:sp>
        <p:nvSpPr>
          <p:cNvPr id="4" name="Date Placeholder 3"/>
          <p:cNvSpPr>
            <a:spLocks noGrp="1"/>
          </p:cNvSpPr>
          <p:nvPr>
            <p:ph type="dt" sz="half" idx="10"/>
          </p:nvPr>
        </p:nvSpPr>
        <p:spPr>
          <a:xfrm>
            <a:off x="422031" y="1049288"/>
            <a:ext cx="7848600" cy="514350"/>
          </a:xfrm>
        </p:spPr>
        <p:txBody>
          <a:bodyPr/>
          <a:lstStyle/>
          <a:p>
            <a:fld id="{241EB5C9-1307-BA42-ABA2-0BC069CD8E7F}" type="datetimeFigureOut">
              <a:rPr lang="en-US" smtClean="0" sz="1600" b="0">
                <a:solidFill>
                  <a:srgbClr val="AD0101"/>
                </a:solidFill>
                <a:latin typeface="Arial"/>
              </a:rPr>
              <a:t>1/2/22</a:t>
            </a:fld>
            <a:endParaRPr lang="en-US" sz="1600" b="0">
              <a:solidFill>
                <a:srgbClr val="AD0101"/>
              </a:solidFill>
              <a:latin typeface="Arial"/>
            </a:endParaRP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Content Placeholder 2"/>
          <p:cNvSpPr>
            <a:spLocks noGrp="1"/>
          </p:cNvSpPr>
          <p:nvPr>
            <p:ph idx="1"/>
          </p:nvPr>
        </p:nvSpPr>
        <p:spPr>
          <a:xfrm>
            <a:off x="422031" y="857250"/>
            <a:ext cx="8299938" cy="3682288"/>
          </a:xfrm>
        </p:spPr>
        <p:txBody>
          <a:body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nchor="t"/>
          <a:lstStyle>
            <a:lvl1pPr algn="l">
              <a:defRPr sz="3000" b="1" cap="all"/>
            </a:lvl1pPr>
          </a:lstStyle>
          <a:p>
            <a:r>
              <a:rPr lang="en-US" sz="2000" b="1">
                <a:solidFill>
                  <a:srgbClr val="000000"/>
                </a:solidFill>
                <a:latin typeface="Arial"/>
              </a:rPr>
              <a:t>Click to edit Master title style</a:t>
            </a:r>
          </a:p>
        </p:txBody>
      </p:sp>
      <p:sp>
        <p:nvSpPr>
          <p:cNvPr id="3" name="Text Placeholder 2"/>
          <p:cNvSpPr>
            <a:spLocks noGrp="1"/>
          </p:cNvSpPr>
          <p:nvPr>
            <p:ph type="body" idx="1"/>
          </p:nvPr>
        </p:nvSpPr>
        <p:spPr>
          <a:xfrm>
            <a:off x="422031" y="857250"/>
            <a:ext cx="8299938" cy="3682288"/>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z="1800" b="0">
                <a:solidFill>
                  <a:srgbClr val="000000"/>
                </a:solidFill>
                <a:latin typeface="Arial"/>
              </a:rPr>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Content Placeholder 2"/>
          <p:cNvSpPr>
            <a:spLocks noGrp="1"/>
          </p:cNvSpPr>
          <p:nvPr>
            <p:ph sz="half" idx="1"/>
          </p:nvPr>
        </p:nvSpPr>
        <p:spPr>
          <a:xfrm>
            <a:off x="422031" y="857250"/>
            <a:ext cx="4005953" cy="3682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4" name="Content Placeholder 3"/>
          <p:cNvSpPr>
            <a:spLocks noGrp="1"/>
          </p:cNvSpPr>
          <p:nvPr>
            <p:ph sz="half" idx="2"/>
          </p:nvPr>
        </p:nvSpPr>
        <p:spPr>
          <a:xfrm>
            <a:off x="4716016" y="857250"/>
            <a:ext cx="4005953" cy="3682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
        <p:nvSpPr>
          <p:cNvPr id="8" name="PHBern bottom rule"/>
          <p:cNvSpPr/>
          <p:nvPr/>
        </p:nvSpPr>
        <p:spPr>
          <a:xfrm>
            <a:off x="422031" y="4804000"/>
            <a:ext cx="8299938" cy="0"/>
          </a:xfrm>
          <a:prstGeom prst="rect">
            <a:avLst/>
          </a:prstGeom>
          <a:noFill/>
          <a:ln w="9525">
            <a:solidFill>
              <a:srgbClr val="D0D0D0"/>
            </a:solidFill>
          </a:ln>
        </p:spPr>
      </p:sp>
      <p:sp>
        <p:nvSpPr>
          <p:cNvPr id="9"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lvl1pPr>
              <a:defRPr/>
            </a:lvl1pPr>
          </a:lstStyle>
          <a:p>
            <a:r>
              <a:rPr lang="en-US" sz="2000" b="1">
                <a:solidFill>
                  <a:srgbClr val="000000"/>
                </a:solidFill>
                <a:latin typeface="Arial"/>
              </a:rPr>
              <a:t>Click to edit Master title style</a:t>
            </a:r>
          </a:p>
        </p:txBody>
      </p:sp>
      <p:sp>
        <p:nvSpPr>
          <p:cNvPr id="3" name="Text Placeholder 2"/>
          <p:cNvSpPr>
            <a:spLocks noGrp="1"/>
          </p:cNvSpPr>
          <p:nvPr>
            <p:ph type="body" idx="1"/>
          </p:nvPr>
        </p:nvSpPr>
        <p:spPr>
          <a:xfrm>
            <a:off x="422031" y="857250"/>
            <a:ext cx="4005953" cy="3682288"/>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z="1800" b="0">
                <a:solidFill>
                  <a:srgbClr val="000000"/>
                </a:solidFill>
                <a:latin typeface="Arial"/>
              </a:rPr>
              <a:t>Click to edit Master text styles</a:t>
            </a:r>
          </a:p>
        </p:txBody>
      </p:sp>
      <p:sp>
        <p:nvSpPr>
          <p:cNvPr id="4" name="Content Placeholder 3"/>
          <p:cNvSpPr>
            <a:spLocks noGrp="1"/>
          </p:cNvSpPr>
          <p:nvPr>
            <p:ph sz="half" idx="2"/>
          </p:nvPr>
        </p:nvSpPr>
        <p:spPr>
          <a:xfrm>
            <a:off x="4716016" y="857250"/>
            <a:ext cx="4005953" cy="3682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
        <p:nvSpPr>
          <p:cNvPr id="10" name="PHBern bottom rule"/>
          <p:cNvSpPr/>
          <p:nvPr/>
        </p:nvSpPr>
        <p:spPr>
          <a:xfrm>
            <a:off x="422031" y="4804000"/>
            <a:ext cx="8299938" cy="0"/>
          </a:xfrm>
          <a:prstGeom prst="rect">
            <a:avLst/>
          </a:prstGeom>
          <a:noFill/>
          <a:ln w="9525">
            <a:solidFill>
              <a:srgbClr val="D0D0D0"/>
            </a:solidFill>
          </a:ln>
        </p:spPr>
      </p:sp>
      <p:sp>
        <p:nvSpPr>
          <p:cNvPr id="11"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
        <p:nvSpPr>
          <p:cNvPr id="6" name="PHBern bottom rule"/>
          <p:cNvSpPr/>
          <p:nvPr/>
        </p:nvSpPr>
        <p:spPr>
          <a:xfrm>
            <a:off x="422031" y="4804000"/>
            <a:ext cx="8299938" cy="0"/>
          </a:xfrm>
          <a:prstGeom prst="rect">
            <a:avLst/>
          </a:prstGeom>
          <a:noFill/>
          <a:ln w="9525">
            <a:solidFill>
              <a:srgbClr val="D0D0D0"/>
            </a:solidFill>
          </a:ln>
        </p:spPr>
      </p:sp>
      <p:sp>
        <p:nvSpPr>
          <p:cNvPr id="7"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
        <p:nvSpPr>
          <p:cNvPr id="5" name="PHBern bottom rule"/>
          <p:cNvSpPr/>
          <p:nvPr/>
        </p:nvSpPr>
        <p:spPr>
          <a:xfrm>
            <a:off x="422031" y="4804000"/>
            <a:ext cx="8299938" cy="0"/>
          </a:xfrm>
          <a:prstGeom prst="rect">
            <a:avLst/>
          </a:prstGeom>
          <a:noFill/>
          <a:ln w="9525">
            <a:solidFill>
              <a:srgbClr val="D0D0D0"/>
            </a:solidFill>
          </a:ln>
        </p:spPr>
      </p:sp>
      <p:sp>
        <p:nvSpPr>
          <p:cNvPr id="6"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nchor="b"/>
          <a:lstStyle>
            <a:lvl1pPr algn="l">
              <a:defRPr sz="1500" b="1"/>
            </a:lvl1pPr>
          </a:lstStyle>
          <a:p>
            <a:r>
              <a:rPr lang="en-US" sz="2000" b="1">
                <a:solidFill>
                  <a:srgbClr val="000000"/>
                </a:solidFill>
                <a:latin typeface="Arial"/>
              </a:rPr>
              <a:t>Click to edit Master title style</a:t>
            </a:r>
          </a:p>
        </p:txBody>
      </p:sp>
      <p:sp>
        <p:nvSpPr>
          <p:cNvPr id="3" name="Content Placeholder 2"/>
          <p:cNvSpPr>
            <a:spLocks noGrp="1"/>
          </p:cNvSpPr>
          <p:nvPr>
            <p:ph idx="1"/>
          </p:nvPr>
        </p:nvSpPr>
        <p:spPr>
          <a:xfrm>
            <a:off x="422031" y="857250"/>
            <a:ext cx="8299938" cy="368228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
        <p:nvSpPr>
          <p:cNvPr id="8" name="PHBern bottom rule"/>
          <p:cNvSpPr/>
          <p:nvPr/>
        </p:nvSpPr>
        <p:spPr>
          <a:xfrm>
            <a:off x="422031" y="4804000"/>
            <a:ext cx="8299938" cy="0"/>
          </a:xfrm>
          <a:prstGeom prst="rect">
            <a:avLst/>
          </a:prstGeom>
          <a:noFill/>
          <a:ln w="9525">
            <a:solidFill>
              <a:srgbClr val="D0D0D0"/>
            </a:solidFill>
          </a:ln>
        </p:spPr>
      </p:sp>
      <p:sp>
        <p:nvSpPr>
          <p:cNvPr id="9"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nchor="b"/>
          <a:lstStyle>
            <a:lvl1pPr algn="l">
              <a:defRPr sz="1500" b="1"/>
            </a:lvl1pPr>
          </a:lstStyle>
          <a:p>
            <a:r>
              <a:rPr lang="en-US" sz="2000" b="1">
                <a:solidFill>
                  <a:srgbClr val="000000"/>
                </a:solidFill>
                <a:latin typeface="Arial"/>
              </a:rPr>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
        <p:nvSpPr>
          <p:cNvPr id="8" name="PHBern bottom rule"/>
          <p:cNvSpPr/>
          <p:nvPr/>
        </p:nvSpPr>
        <p:spPr>
          <a:xfrm>
            <a:off x="422031" y="4804000"/>
            <a:ext cx="8299938" cy="0"/>
          </a:xfrm>
          <a:prstGeom prst="rect">
            <a:avLst/>
          </a:prstGeom>
          <a:noFill/>
          <a:ln w="9525">
            <a:solidFill>
              <a:srgbClr val="D0D0D0"/>
            </a:solidFill>
          </a:ln>
        </p:spPr>
      </p:sp>
      <p:sp>
        <p:nvSpPr>
          <p:cNvPr id="9"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2031" y="376557"/>
            <a:ext cx="8299938" cy="294959"/>
          </a:xfrm>
        </p:spPr>
        <p:txBody>
          <a:bodyPr vert="eaVert"/>
          <a:lstStyle/>
          <a:p>
            <a:r>
              <a:rPr lang="en-US" sz="2000" b="1">
                <a:solidFill>
                  <a:srgbClr val="000000"/>
                </a:solidFill>
                <a:latin typeface="Arial"/>
              </a:rPr>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image" Target="../media/image1.sv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2.svg"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3.jpg" /></Relationships>
</file>

<file path=ppt/slides/_rels/slide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7.xml" /><Relationship Id="rId3" Type="http://schemas.openxmlformats.org/officeDocument/2006/relationships/image" Target="../media/image4.svg" /></Relationships>
</file>

<file path=ppt/slides/_rels/slide10.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9.xml" /><Relationship Id="rId3" Type="http://schemas.openxmlformats.org/officeDocument/2006/relationships/image" Target="../media/image5.svg"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1.xml" /><Relationship Id="rId3" Type="http://schemas.openxmlformats.org/officeDocument/2006/relationships/image" Target="../media/image6.svg"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svg"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svg"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8.svg"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9.svg"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 Id="rId3" Type="http://schemas.openxmlformats.org/officeDocument/2006/relationships/image" Target="../media/image9.svg"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image10.svg"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image" Target="../media/image11.png"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svg"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image13.svg"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2.svg" /></Relationships>
</file>

<file path=ppt/slides/_rels/slide2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7.xml" /><Relationship Id="rId4" Type="http://schemas.openxmlformats.org/officeDocument/2006/relationships/image" Target="../media/image15.svg" /><Relationship Id="rId3" Type="http://schemas.openxmlformats.org/officeDocument/2006/relationships/image" Target="../media/image14.svg" /></Relationships>
</file>

<file path=ppt/slides/_rels/slide27.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8.xml" /><Relationship Id="rId3" Type="http://schemas.openxmlformats.org/officeDocument/2006/relationships/image" Target="../media/image16.svg" /></Relationships>
</file>

<file path=ppt/slides/_rels/slide28.xml.rels><?xml version="1.0" encoding="UTF-8"?><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notesSlide" Target="../notesSlides/notesSlide19.xml" /><Relationship Id="rId3" Type="http://schemas.openxmlformats.org/officeDocument/2006/relationships/image" Target="../media/image17.svg"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oi.org/10.1002/acp.348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1" y="1601625"/>
            <a:ext cx="7848600" cy="1402174"/>
          </a:xfrm>
        </p:spPr>
        <p:txBody>
          <a:bodyPr/>
          <a:lstStyle/>
          <a:p>
            <a:pPr lvl="0" indent="0" marL="0">
              <a:buNone/>
            </a:pPr>
            <a:r>
              <a:rPr/>
              <a:t>PPD1</a:t>
            </a:r>
          </a:p>
        </p:txBody>
      </p:sp>
      <p:sp>
        <p:nvSpPr>
          <p:cNvPr id="3" name="Subtitle 2"/>
          <p:cNvSpPr>
            <a:spLocks noGrp="1"/>
          </p:cNvSpPr>
          <p:nvPr>
            <p:ph idx="1" type="subTitle"/>
          </p:nvPr>
        </p:nvSpPr>
        <p:spPr>
          <a:xfrm>
            <a:off x="422030" y="3041786"/>
            <a:ext cx="7848599" cy="394059"/>
          </a:xfrm>
        </p:spPr>
        <p:txBody>
          <a:bodyPr/>
          <a:lstStyle/>
          <a:p>
            <a:pPr lvl="0" indent="0" marL="0">
              <a:buNone/>
            </a:pPr>
            <a:r>
              <a:rPr/>
              <a:t>Teil 1 - Wirkung, Gestaltung und Einsatz</a:t>
            </a:r>
            <a:br/>
            <a:br/>
            <a:r>
              <a:rPr/>
              <a:t>Richard Conrardy</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Kennenlernen</a:t>
            </a:r>
          </a:p>
        </p:txBody>
      </p:sp>
      <p:sp>
        <p:nvSpPr>
          <p:cNvPr id="3" name="Content Placeholder 2"/>
          <p:cNvSpPr>
            <a:spLocks noGrp="1"/>
          </p:cNvSpPr>
          <p:nvPr>
            <p:ph idx="1" sz="half"/>
          </p:nvPr>
        </p:nvSpPr>
        <p:spPr/>
        <p:txBody>
          <a:bodyPr/>
          <a:lstStyle/>
          <a:p>
            <a:pPr lvl="0" indent="0" marL="0">
              <a:buNone/>
            </a:pPr>
            <a:r>
              <a:rPr/>
              <a:t>Geben Sie bitte an, welche Fächerkombination Sie unterrichten.</a:t>
            </a:r>
          </a:p>
        </p:txBody>
      </p:sp>
      <p:pic>
        <p:nvPicPr>
          <p:cNvPr descr="../_extensions/PHBern-RConrardy/phbern/assets/soco-st/493361_browser.svg" id="0" name="Picture 1"/>
          <p:cNvPicPr>
            <a:picLocks noGrp="1" noChangeAspect="1"/>
          </p:cNvPicPr>
          <p:nvPr/>
        </p:nvPicPr>
        <p:blipFill>
          <a:blip r:embed="rId3"/>
          <a:stretch>
            <a:fillRect/>
          </a:stretch>
        </p:blipFill>
        <p:spPr bwMode="auto">
          <a:xfrm>
            <a:off x="4876800" y="850900"/>
            <a:ext cx="3670300" cy="3670300"/>
          </a:xfrm>
          <a:prstGeom prst="rect">
            <a:avLst/>
          </a:prstGeom>
          <a:noFill/>
          <a:ln w="9525">
            <a:noFill/>
            <a:headEnd/>
            <a:tailEnd/>
          </a:ln>
        </p:spPr>
      </p:pic>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Leistungsnachweis</a:t>
            </a:r>
          </a:p>
        </p:txBody>
      </p:sp>
      <p:sp>
        <p:nvSpPr>
          <p:cNvPr id="3" name="Content Placeholder 2"/>
          <p:cNvSpPr>
            <a:spLocks noGrp="1"/>
          </p:cNvSpPr>
          <p:nvPr>
            <p:ph idx="1"/>
          </p:nvPr>
        </p:nvSpPr>
        <p:spPr/>
        <p:txBody>
          <a:bodyPr/>
          <a:lstStyle/>
          <a:p>
            <a:pPr lvl="0"/>
            <a:r>
              <a:rPr/>
              <a:t>Partnerarbeit</a:t>
            </a:r>
          </a:p>
          <a:p>
            <a:pPr lvl="0"/>
            <a:r>
              <a:rPr/>
              <a:t>ICAP und SAMR</a:t>
            </a:r>
          </a:p>
          <a:p>
            <a:pPr lvl="0"/>
            <a:r>
              <a:rPr/>
              <a:t>Frühzeitig anmelden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Walk-In</a:t>
            </a:r>
          </a:p>
        </p:txBody>
      </p:sp>
      <p:pic>
        <p:nvPicPr>
          <p:cNvPr descr="../_extensions/PHBern-RConrardy/phbern/assets/soco-st/493043_man-to-consult.svg" id="0" name="Picture 1"/>
          <p:cNvPicPr>
            <a:picLocks noGrp="1" noChangeAspect="1"/>
          </p:cNvPicPr>
          <p:nvPr/>
        </p:nvPicPr>
        <p:blipFill>
          <a:blip r:embed="rId3"/>
          <a:stretch>
            <a:fillRect/>
          </a:stretch>
        </p:blipFill>
        <p:spPr bwMode="auto">
          <a:xfrm>
            <a:off x="2730500" y="850900"/>
            <a:ext cx="3670300" cy="3670300"/>
          </a:xfrm>
          <a:prstGeom prst="rect">
            <a:avLst/>
          </a:prstGeom>
          <a:noFill/>
          <a:ln w="9525">
            <a:noFill/>
            <a:headEnd/>
            <a:tailEnd/>
          </a:ln>
        </p:spPr>
      </p:pic>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ALMA-Modell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Medienarten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Auftrag</a:t>
            </a:r>
          </a:p>
        </p:txBody>
      </p:sp>
      <p:sp>
        <p:nvSpPr>
          <p:cNvPr id="3" name="Content Placeholder 2"/>
          <p:cNvSpPr>
            <a:spLocks noGrp="1"/>
          </p:cNvSpPr>
          <p:nvPr>
            <p:ph idx="1" sz="half"/>
          </p:nvPr>
        </p:nvSpPr>
        <p:spPr/>
        <p:txBody>
          <a:bodyPr/>
          <a:lstStyle/>
          <a:p>
            <a:pPr lvl="0" indent="-342900" marL="342900">
              <a:buAutoNum type="arabicPeriod"/>
            </a:pPr>
            <a:r>
              <a:rPr/>
              <a:t>Wahl</a:t>
            </a:r>
          </a:p>
          <a:p>
            <a:pPr lvl="1"/>
            <a:r>
              <a:rPr/>
              <a:t>Passive Lernaktivitäten</a:t>
            </a:r>
          </a:p>
          <a:p>
            <a:pPr lvl="1"/>
            <a:r>
              <a:rPr/>
              <a:t>Aktive Lernaktivitäten</a:t>
            </a:r>
          </a:p>
          <a:p>
            <a:pPr lvl="1"/>
            <a:r>
              <a:rPr/>
              <a:t>Konstruktive Lernaktivitäten</a:t>
            </a:r>
          </a:p>
          <a:p>
            <a:pPr lvl="1"/>
            <a:r>
              <a:rPr/>
              <a:t>Interaktive Lernaktivitäten</a:t>
            </a:r>
          </a:p>
          <a:p>
            <a:pPr lvl="0" indent="0" marL="0">
              <a:buNone/>
            </a:pPr>
            <a:r>
              <a:rPr/>
              <a:t>   </a:t>
            </a:r>
          </a:p>
        </p:txBody>
      </p:sp>
      <p:sp>
        <p:nvSpPr>
          <p:cNvPr id="4" name="Content Placeholder 3"/>
          <p:cNvSpPr>
            <a:spLocks noGrp="1"/>
          </p:cNvSpPr>
          <p:nvPr>
            <p:ph idx="2" sz="half"/>
          </p:nvPr>
        </p:nvSpPr>
        <p:spPr/>
        <p:txBody>
          <a:bodyPr/>
          <a:lstStyle/>
          <a:p>
            <a:pPr lvl="0" indent="-342900" marL="342900">
              <a:buAutoNum startAt="2" type="arabicPeriod"/>
            </a:pPr>
            <a:r>
              <a:rPr/>
              <a:t>Sinnvoller Einsatz</a:t>
            </a:r>
          </a:p>
          <a:p>
            <a:pPr lvl="1"/>
            <a:r>
              <a:rPr/>
              <a:t>Text</a:t>
            </a:r>
          </a:p>
          <a:p>
            <a:pPr lvl="1"/>
            <a:r>
              <a:rPr/>
              <a:t>Bild</a:t>
            </a:r>
          </a:p>
          <a:p>
            <a:pPr lvl="1"/>
            <a:r>
              <a:rPr/>
              <a:t>Audio</a:t>
            </a:r>
          </a:p>
          <a:p>
            <a:pPr lvl="1"/>
            <a:r>
              <a:rPr/>
              <a:t>Video</a:t>
            </a:r>
          </a:p>
          <a:p>
            <a:pPr lvl="0" indent="0" marL="0">
              <a:buNone/>
            </a:pPr>
            <a:r>
              <a:rPr/>
              <a:t>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s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Tritt fest auf, mach’s Maul auf und hör bald auf!</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_extensions/PHBern-RConrardy/phbern/assets/soco-st/493227_whiteboard-and-woman.svg" id="0" name="Picture 1"/>
          <p:cNvPicPr>
            <a:picLocks noGrp="1" noChangeAspect="1"/>
          </p:cNvPicPr>
          <p:nvPr/>
        </p:nvPicPr>
        <p:blipFill>
          <a:blip r:embed="rId3"/>
          <a:stretch>
            <a:fillRect/>
          </a:stretch>
        </p:blipFill>
        <p:spPr bwMode="auto">
          <a:xfrm>
            <a:off x="584200" y="850900"/>
            <a:ext cx="3670300" cy="3670300"/>
          </a:xfrm>
          <a:prstGeom prst="rect">
            <a:avLst/>
          </a:prstGeom>
          <a:noFill/>
          <a:ln w="9525">
            <a:noFill/>
            <a:headEnd/>
            <a:tailEnd/>
          </a:ln>
        </p:spPr>
      </p:pic>
      <p:sp>
        <p:nvSpPr>
          <p:cNvPr id="4" name="Content Placeholder 3"/>
          <p:cNvSpPr>
            <a:spLocks noGrp="1"/>
          </p:cNvSpPr>
          <p:nvPr>
            <p:ph idx="2" sz="half"/>
          </p:nvPr>
        </p:nvSpPr>
        <p:spPr/>
        <p:txBody>
          <a:bodyPr/>
          <a:lstStyle/>
          <a:p>
            <a:pPr lvl="0" indent="0" marL="0">
              <a:buNone/>
            </a:pPr>
            <a:r>
              <a:rPr/>
              <a:t>?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Auftrag</a:t>
            </a:r>
          </a:p>
        </p:txBody>
      </p:sp>
      <p:sp>
        <p:nvSpPr>
          <p:cNvPr id="3" name="Content Placeholder 2"/>
          <p:cNvSpPr>
            <a:spLocks noGrp="1"/>
          </p:cNvSpPr>
          <p:nvPr>
            <p:ph idx="1" sz="half"/>
          </p:nvPr>
        </p:nvSpPr>
        <p:spPr/>
        <p:txBody>
          <a:bodyPr/>
          <a:lstStyle/>
          <a:p>
            <a:pPr lvl="0" indent="-342900" marL="342900">
              <a:buAutoNum type="arabicPeriod"/>
            </a:pPr>
            <a:r>
              <a:rPr b="1"/>
              <a:t>Zeigen Sie</a:t>
            </a:r>
            <a:r>
              <a:rPr/>
              <a:t> wie Sie Ihren Unterricht, Ihre Lehrervorträge, medial unterstützen.</a:t>
            </a:r>
          </a:p>
          <a:p>
            <a:pPr lvl="0" indent="-342900" marL="342900">
              <a:buAutoNum type="arabicPeriod"/>
            </a:pPr>
            <a:r>
              <a:rPr/>
              <a:t>Besprechen Sie Vor- und Nachteile ihrer Umsetzungen</a:t>
            </a:r>
          </a:p>
          <a:p>
            <a:pPr lvl="0" indent="-342900" marL="342900">
              <a:buAutoNum type="arabicPeriod"/>
            </a:pPr>
            <a:r>
              <a:rPr/>
              <a:t>Diskutieren Sie Unterschiede zwischen Hochschulbildung und Sekundarstufe II</a:t>
            </a:r>
          </a:p>
        </p:txBody>
      </p:sp>
      <p:pic>
        <p:nvPicPr>
          <p:cNvPr descr="../_extensions/PHBern-RConrardy/phbern/assets/soco-st/493417_thinking-woman.svg" id="0" name="Picture 1"/>
          <p:cNvPicPr>
            <a:picLocks noGrp="1" noChangeAspect="1"/>
          </p:cNvPicPr>
          <p:nvPr/>
        </p:nvPicPr>
        <p:blipFill>
          <a:blip r:embed="rId3"/>
          <a:stretch>
            <a:fillRect/>
          </a:stretch>
        </p:blipFill>
        <p:spPr bwMode="auto">
          <a:xfrm>
            <a:off x="4876800" y="850900"/>
            <a:ext cx="3670300" cy="3670300"/>
          </a:xfrm>
          <a:prstGeom prst="rect">
            <a:avLst/>
          </a:prstGeom>
          <a:noFill/>
          <a:ln w="9525">
            <a:noFill/>
            <a:headEnd/>
            <a:tailEnd/>
          </a:ln>
        </p:spPr>
      </p:pic>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Vortrag</a:t>
            </a:r>
          </a:p>
        </p:txBody>
      </p:sp>
      <p:sp>
        <p:nvSpPr>
          <p:cNvPr id="3" name="Content Placeholder 2"/>
          <p:cNvSpPr>
            <a:spLocks noGrp="1"/>
          </p:cNvSpPr>
          <p:nvPr>
            <p:ph idx="1"/>
          </p:nvPr>
        </p:nvSpPr>
        <p:spPr/>
        <p:txBody>
          <a:bodyPr/>
          <a:lstStyle/>
          <a:p>
            <a:pPr lvl="0" indent="-342900" marL="342900">
              <a:buAutoNum type="arabicPeriod"/>
            </a:pPr>
            <a:r>
              <a:rPr/>
              <a:t>Auftreten</a:t>
            </a:r>
          </a:p>
          <a:p>
            <a:pPr lvl="0" indent="-342900" marL="342900">
              <a:buAutoNum type="arabicPeriod"/>
            </a:pPr>
            <a:r>
              <a:rPr/>
              <a:t>Gestaltung</a:t>
            </a:r>
          </a:p>
          <a:p>
            <a:pPr lvl="0" indent="-342900" marL="342900">
              <a:buAutoNum type="arabicPeriod"/>
            </a:pPr>
            <a:r>
              <a:rPr/>
              <a:t>Inhalt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Auftreten</a:t>
            </a:r>
          </a:p>
        </p:txBody>
      </p:sp>
      <p:pic>
        <p:nvPicPr>
          <p:cNvPr descr="../_extensions/PHBern-RConrardy/phbern/assets/soco-st/492701_supporting-business-person.svg" id="0" name="Picture 1"/>
          <p:cNvPicPr>
            <a:picLocks noGrp="1" noChangeAspect="1"/>
          </p:cNvPicPr>
          <p:nvPr/>
        </p:nvPicPr>
        <p:blipFill>
          <a:blip r:embed="rId3"/>
          <a:stretch>
            <a:fillRect/>
          </a:stretch>
        </p:blipFill>
        <p:spPr bwMode="auto">
          <a:xfrm>
            <a:off x="584200" y="850900"/>
            <a:ext cx="3670300" cy="3670300"/>
          </a:xfrm>
          <a:prstGeom prst="rect">
            <a:avLst/>
          </a:prstGeom>
          <a:noFill/>
          <a:ln w="9525">
            <a:noFill/>
            <a:headEnd/>
            <a:tailEnd/>
          </a:ln>
        </p:spPr>
      </p:pic>
      <p:sp>
        <p:nvSpPr>
          <p:cNvPr id="4" name="Content Placeholder 3"/>
          <p:cNvSpPr>
            <a:spLocks noGrp="1"/>
          </p:cNvSpPr>
          <p:nvPr>
            <p:ph idx="2" sz="half"/>
          </p:nvPr>
        </p:nvSpPr>
        <p:spPr/>
        <p:txBody>
          <a:bodyPr/>
          <a:lstStyle/>
          <a:p>
            <a:pPr lvl="0" indent="0" marL="0">
              <a:buNone/>
            </a:pP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Gestaltung</a:t>
            </a:r>
          </a:p>
        </p:txBody>
      </p:sp>
      <p:pic>
        <p:nvPicPr>
          <p:cNvPr descr="../_extensions/PHBern-RConrardy/phbern/assets/soco-st/492888_men-and-women-watching-fireworks.svg" id="0" name="Picture 1"/>
          <p:cNvPicPr>
            <a:picLocks noGrp="1" noChangeAspect="1"/>
          </p:cNvPicPr>
          <p:nvPr/>
        </p:nvPicPr>
        <p:blipFill>
          <a:blip r:embed="rId2"/>
          <a:stretch>
            <a:fillRect/>
          </a:stretch>
        </p:blipFill>
        <p:spPr bwMode="auto">
          <a:xfrm>
            <a:off x="2730500" y="850900"/>
            <a:ext cx="3670300" cy="3670300"/>
          </a:xfrm>
          <a:prstGeom prst="rect">
            <a:avLst/>
          </a:prstGeom>
          <a:noFill/>
          <a:ln w="9525">
            <a:noFill/>
            <a:headEnd/>
            <a:tailEnd/>
          </a:ln>
        </p:spPr>
      </p:pic>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_extensions/PHBern-RConrardy/phbern/assets/soco-st/492736_christmas-cityscape.svg" id="0" name="Picture 1"/>
          <p:cNvPicPr>
            <a:picLocks noGrp="1" noChangeAspect="1"/>
          </p:cNvPicPr>
          <p:nvPr/>
        </p:nvPicPr>
        <p:blipFill>
          <a:blip r:embed="rId2"/>
          <a:stretch>
            <a:fillRect/>
          </a:stretch>
        </p:blipFill>
        <p:spPr bwMode="auto">
          <a:xfrm>
            <a:off x="2730500" y="850900"/>
            <a:ext cx="3670300" cy="3670300"/>
          </a:xfrm>
          <a:prstGeom prst="rect">
            <a:avLst/>
          </a:prstGeom>
          <a:noFill/>
          <a:ln w="9525">
            <a:noFill/>
            <a:headEnd/>
            <a:tailEnd/>
          </a:ln>
        </p:spPr>
      </p:pic>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_extensions/PHBern-RConrardy/phbern/assets/soco-st/492736_christmas-cityscape.svg" id="0" name="Picture 1"/>
          <p:cNvPicPr>
            <a:picLocks noGrp="1" noChangeAspect="1"/>
          </p:cNvPicPr>
          <p:nvPr/>
        </p:nvPicPr>
        <p:blipFill>
          <a:blip r:embed="rId2"/>
          <a:stretch>
            <a:fillRect/>
          </a:stretch>
        </p:blipFill>
        <p:spPr bwMode="auto">
          <a:xfrm>
            <a:off x="2730500" y="850900"/>
            <a:ext cx="3670300" cy="3670300"/>
          </a:xfrm>
          <a:prstGeom prst="rect">
            <a:avLst/>
          </a:prstGeom>
          <a:noFill/>
          <a:ln w="9525">
            <a:noFill/>
            <a:headEnd/>
            <a:tailEnd/>
          </a:ln>
        </p:spPr>
      </p:pic>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_extensions/PHBern-RConrardy/phbern/assets/soco-st/493375_santa-and-reindeer-on-a-sleigh.svg" id="0" name="Picture 1"/>
          <p:cNvPicPr>
            <a:picLocks noGrp="1" noChangeAspect="1"/>
          </p:cNvPicPr>
          <p:nvPr/>
        </p:nvPicPr>
        <p:blipFill>
          <a:blip r:embed="rId2"/>
          <a:stretch>
            <a:fillRect/>
          </a:stretch>
        </p:blipFill>
        <p:spPr bwMode="auto">
          <a:xfrm>
            <a:off x="2730500" y="850900"/>
            <a:ext cx="3670300" cy="3670300"/>
          </a:xfrm>
          <a:prstGeom prst="rect">
            <a:avLst/>
          </a:prstGeom>
          <a:noFill/>
          <a:ln w="9525">
            <a:noFill/>
            <a:headEnd/>
            <a:tailEnd/>
          </a:ln>
        </p:spPr>
      </p:pic>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_extensions/PHBern-RConrardy/phbern/assets/soco-st/493375_santa-and-reindeer-on-a-sleigh.svg" id="0" name="Picture 1"/>
          <p:cNvPicPr>
            <a:picLocks noGrp="1" noChangeAspect="1"/>
          </p:cNvPicPr>
          <p:nvPr/>
        </p:nvPicPr>
        <p:blipFill>
          <a:blip r:embed="rId3"/>
          <a:stretch>
            <a:fillRect/>
          </a:stretch>
        </p:blipFill>
        <p:spPr bwMode="auto">
          <a:xfrm>
            <a:off x="2730500" y="850900"/>
            <a:ext cx="3670300" cy="3670300"/>
          </a:xfrm>
          <a:prstGeom prst="rect">
            <a:avLst/>
          </a:prstGeom>
          <a:noFill/>
          <a:ln w="9525">
            <a:noFill/>
            <a:headEnd/>
            <a:tailEnd/>
          </a:ln>
        </p:spPr>
      </p:pic>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Inhalt</a:t>
            </a:r>
          </a:p>
        </p:txBody>
      </p:sp>
      <p:pic>
        <p:nvPicPr>
          <p:cNvPr descr="../_extensions/PHBern-RConrardy/phbern/assets/soco-st/493063_farmer-woman.svg" id="0" name="Picture 1"/>
          <p:cNvPicPr>
            <a:picLocks noGrp="1" noChangeAspect="1"/>
          </p:cNvPicPr>
          <p:nvPr/>
        </p:nvPicPr>
        <p:blipFill>
          <a:blip r:embed="rId3"/>
          <a:stretch>
            <a:fillRect/>
          </a:stretch>
        </p:blipFill>
        <p:spPr bwMode="auto">
          <a:xfrm>
            <a:off x="2730500" y="850900"/>
            <a:ext cx="3670300" cy="3670300"/>
          </a:xfrm>
          <a:prstGeom prst="rect">
            <a:avLst/>
          </a:prstGeom>
          <a:noFill/>
          <a:ln w="9525">
            <a:noFill/>
            <a:headEnd/>
            <a:tailEnd/>
          </a:ln>
        </p:spPr>
      </p:pic>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Mayer</a:t>
            </a:r>
          </a:p>
        </p:txBody>
      </p:sp>
      <p:pic>
        <p:nvPicPr>
          <p:cNvPr descr="images/mayer2019.png" id="0" name="Picture 1"/>
          <p:cNvPicPr>
            <a:picLocks noGrp="1" noChangeAspect="1"/>
          </p:cNvPicPr>
          <p:nvPr/>
        </p:nvPicPr>
        <p:blipFill>
          <a:blip r:embed="rId3"/>
          <a:stretch>
            <a:fillRect/>
          </a:stretch>
        </p:blipFill>
        <p:spPr bwMode="auto">
          <a:xfrm>
            <a:off x="419100" y="1270000"/>
            <a:ext cx="8293100" cy="2311400"/>
          </a:xfrm>
          <a:prstGeom prst="rect">
            <a:avLst/>
          </a:prstGeom>
          <a:noFill/>
          <a:ln w="9525">
            <a:noFill/>
            <a:headEnd/>
            <a:tailEnd/>
          </a:ln>
        </p:spPr>
      </p:pic>
      <p:sp>
        <p:nvSpPr>
          <p:cNvPr id="1" name="TextBox 3"/>
          <p:cNvSpPr txBox="1"/>
          <p:nvPr>
            <p:ph idx="1"/>
          </p:nvPr>
        </p:nvSpPr>
        <p:spPr>
          <a:xfrm>
            <a:off x="419100" y="4013200"/>
            <a:ext cx="8293100" cy="508000"/>
          </a:xfrm>
          <a:prstGeom prst="rect">
            <a:avLst/>
          </a:prstGeom>
          <a:noFill/>
        </p:spPr>
        <p:txBody>
          <a:bodyPr/>
          <a:lstStyle/>
          <a:p>
            <a:pPr lvl="0" indent="0" marL="0" algn="ctr">
              <a:buNone/>
            </a:pPr>
            <a:r>
              <a:rPr/>
              <a:t>Abbildung 1: Mayer (2019)</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Übung</a:t>
            </a:r>
          </a:p>
        </p:txBody>
      </p:sp>
      <p:sp>
        <p:nvSpPr>
          <p:cNvPr id="3" name="Content Placeholder 2"/>
          <p:cNvSpPr>
            <a:spLocks noGrp="1"/>
          </p:cNvSpPr>
          <p:nvPr>
            <p:ph idx="1"/>
          </p:nvPr>
        </p:nvSpPr>
        <p:spPr/>
        <p:txBody>
          <a:bodyPr/>
          <a:lstStyle/>
          <a:p>
            <a:pPr lvl="0" indent="-342900" marL="342900">
              <a:buAutoNum type="arabicPeriod"/>
            </a:pPr>
            <a:r>
              <a:rPr/>
              <a:t>Lesen Sie in Mayer (2019) die Tabellen 3 bis 5 und die dazugehörigen Textstellen.</a:t>
            </a:r>
          </a:p>
          <a:p>
            <a:pPr lvl="0" indent="-342900" marL="342900">
              <a:buAutoNum type="arabicPeriod"/>
            </a:pPr>
            <a:r>
              <a:rPr/>
              <a:t>Besprechen Sie die jeweiligen Prinzipien.</a:t>
            </a:r>
          </a:p>
          <a:p>
            <a:pPr lvl="0" indent="-342900" marL="342900">
              <a:buAutoNum type="arabicPeriod"/>
            </a:pPr>
            <a:r>
              <a:rPr/>
              <a:t>Notieren Sie die für Sie wichtigsten Prinzipien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Unterricht und Recht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Datenschutz.svg" id="0" name="Picture 1"/>
          <p:cNvPicPr>
            <a:picLocks noGrp="1" noChangeAspect="1"/>
          </p:cNvPicPr>
          <p:nvPr/>
        </p:nvPicPr>
        <p:blipFill>
          <a:blip r:embed="rId2"/>
          <a:stretch>
            <a:fillRect/>
          </a:stretch>
        </p:blipFill>
        <p:spPr bwMode="auto">
          <a:xfrm>
            <a:off x="419100" y="1473200"/>
            <a:ext cx="8293100" cy="2425700"/>
          </a:xfrm>
          <a:prstGeom prst="rect">
            <a:avLst/>
          </a:prstGeom>
          <a:noFill/>
          <a:ln w="9525">
            <a:noFill/>
            <a:headEnd/>
            <a:tailEnd/>
          </a:ln>
        </p:spPr>
      </p:pic>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Urheberrecht.svg" id="0" name="Picture 1"/>
          <p:cNvPicPr>
            <a:picLocks noGrp="1" noChangeAspect="1"/>
          </p:cNvPicPr>
          <p:nvPr/>
        </p:nvPicPr>
        <p:blipFill>
          <a:blip r:embed="rId3"/>
          <a:stretch>
            <a:fillRect/>
          </a:stretch>
        </p:blipFill>
        <p:spPr bwMode="auto">
          <a:xfrm>
            <a:off x="419100" y="1866900"/>
            <a:ext cx="8293100" cy="1638300"/>
          </a:xfrm>
          <a:prstGeom prst="rect">
            <a:avLst/>
          </a:prstGeom>
          <a:noFill/>
          <a:ln w="9525">
            <a:noFill/>
            <a:headEnd/>
            <a:tailEnd/>
          </a:ln>
        </p:spPr>
      </p:pic>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Datenschutz.svg" id="0" name="Picture 1"/>
          <p:cNvPicPr>
            <a:picLocks noGrp="1" noChangeAspect="1"/>
          </p:cNvPicPr>
          <p:nvPr/>
        </p:nvPicPr>
        <p:blipFill>
          <a:blip r:embed="rId2"/>
          <a:stretch>
            <a:fillRect/>
          </a:stretch>
        </p:blipFill>
        <p:spPr bwMode="auto">
          <a:xfrm>
            <a:off x="419100" y="1473200"/>
            <a:ext cx="8293100" cy="2425700"/>
          </a:xfrm>
          <a:prstGeom prst="rect">
            <a:avLst/>
          </a:prstGeom>
          <a:noFill/>
          <a:ln w="9525">
            <a:noFill/>
            <a:headEnd/>
            <a:tailEnd/>
          </a:ln>
        </p:spPr>
      </p:pic>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_extensions/PHBern-RConrardy/phbern/assets/soco-st/492710_various-races-cropped.svg" id="0" name="Picture 1"/>
          <p:cNvPicPr>
            <a:picLocks noGrp="1" noChangeAspect="1"/>
          </p:cNvPicPr>
          <p:nvPr/>
        </p:nvPicPr>
        <p:blipFill>
          <a:blip r:embed="rId3"/>
          <a:stretch>
            <a:fillRect/>
          </a:stretch>
        </p:blipFill>
        <p:spPr bwMode="auto">
          <a:xfrm>
            <a:off x="419100" y="1587500"/>
            <a:ext cx="4000500" cy="2209800"/>
          </a:xfrm>
          <a:prstGeom prst="rect">
            <a:avLst/>
          </a:prstGeom>
          <a:noFill/>
          <a:ln w="9525">
            <a:noFill/>
            <a:headEnd/>
            <a:tailEnd/>
          </a:ln>
        </p:spPr>
      </p:pic>
      <p:pic>
        <p:nvPicPr>
          <p:cNvPr descr="../_extensions/PHBern-RConrardy/phbern/assets/soco-st/493108_man-with-smartphone.svg" id="0" name="Picture 1"/>
          <p:cNvPicPr>
            <a:picLocks noGrp="1" noChangeAspect="1"/>
          </p:cNvPicPr>
          <p:nvPr/>
        </p:nvPicPr>
        <p:blipFill>
          <a:blip r:embed="rId4"/>
          <a:stretch>
            <a:fillRect/>
          </a:stretch>
        </p:blipFill>
        <p:spPr bwMode="auto">
          <a:xfrm>
            <a:off x="4876800" y="850900"/>
            <a:ext cx="3670300" cy="3670300"/>
          </a:xfrm>
          <a:prstGeom prst="rect">
            <a:avLst/>
          </a:prstGeom>
          <a:noFill/>
          <a:ln w="9525">
            <a:noFill/>
            <a:headEnd/>
            <a:tailEnd/>
          </a:ln>
        </p:spPr>
      </p:pic>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Übung</a:t>
            </a:r>
          </a:p>
        </p:txBody>
      </p:sp>
      <p:sp>
        <p:nvSpPr>
          <p:cNvPr id="4" name="Text Placeholder 3"/>
          <p:cNvSpPr>
            <a:spLocks noGrp="1"/>
          </p:cNvSpPr>
          <p:nvPr>
            <p:ph idx="2" sz="half" type="body"/>
          </p:nvPr>
        </p:nvSpPr>
        <p:spPr/>
        <p:txBody>
          <a:bodyPr/>
          <a:lstStyle/>
          <a:p>
            <a:pPr lvl="0" indent="0" marL="0">
              <a:buNone/>
            </a:pPr>
            <a:r>
              <a:rPr/>
              <a:t>Besprechen Sie wie Sie Ihre Daten privat und beruflich schützen.</a:t>
            </a:r>
          </a:p>
        </p:txBody>
      </p:sp>
      <p:pic>
        <p:nvPicPr>
          <p:cNvPr descr="../_extensions/PHBern-RConrardy/phbern/assets/soco-st/492981_padlock-and-laptop.svg" id="0" name="Picture 1"/>
          <p:cNvPicPr>
            <a:picLocks noGrp="1" noChangeAspect="1"/>
          </p:cNvPicPr>
          <p:nvPr/>
        </p:nvPicPr>
        <p:blipFill>
          <a:blip r:embed="rId3"/>
          <a:stretch>
            <a:fillRect/>
          </a:stretch>
        </p:blipFill>
        <p:spPr bwMode="auto">
          <a:xfrm>
            <a:off x="2730500" y="850900"/>
            <a:ext cx="3670300" cy="3670300"/>
          </a:xfrm>
          <a:prstGeom prst="rect">
            <a:avLst/>
          </a:prstGeom>
          <a:noFill/>
          <a:ln w="9525">
            <a:noFill/>
            <a:headEnd/>
            <a:tailEnd/>
          </a:ln>
        </p:spPr>
      </p:pic>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buNone/>
            </a:pPr>
            <a:r>
              <a:rPr/>
              <a:t>https://forum.phbern.ch/</a:t>
            </a:r>
          </a:p>
        </p:txBody>
      </p:sp>
      <p:pic>
        <p:nvPicPr>
          <p:cNvPr descr="../_extensions/PHBern-RConrardy/phbern/assets/soco-st/493354_female-worker.svg" id="0" name="Picture 1"/>
          <p:cNvPicPr>
            <a:picLocks noGrp="1" noChangeAspect="1"/>
          </p:cNvPicPr>
          <p:nvPr/>
        </p:nvPicPr>
        <p:blipFill>
          <a:blip r:embed="rId3"/>
          <a:stretch>
            <a:fillRect/>
          </a:stretch>
        </p:blipFill>
        <p:spPr bwMode="auto">
          <a:xfrm>
            <a:off x="2730500" y="850900"/>
            <a:ext cx="3670300" cy="3670300"/>
          </a:xfrm>
          <a:prstGeom prst="rect">
            <a:avLst/>
          </a:prstGeom>
          <a:noFill/>
          <a:ln w="9525">
            <a:noFill/>
            <a:headEnd/>
            <a:tailEnd/>
          </a:ln>
        </p:spPr>
      </p:pic>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Mayer, Richard E. 2019. «Thirty Years of Research on Online Learning». </a:t>
            </a:r>
            <a:r>
              <a:rPr i="1"/>
              <a:t>Applied Cognitive Psychology</a:t>
            </a:r>
            <a:r>
              <a:rPr/>
              <a:t> 33 (2): 152–59. </a:t>
            </a:r>
            <a:r>
              <a:rPr>
                <a:hlinkClick r:id="rId2"/>
              </a:rPr>
              <a:t>https://doi.org/10.1002/acp.3482</a:t>
            </a:r>
            <a:r>
              <a:rPr/>
              <a: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PPD1</dc:title>
  <dc:creator>Richard Conrardy</dc:creator>
  <cp:keywords/>
  <dc:description>PPD 1 Thema 1 Slides</dc:description>
  <dcterms:created xsi:type="dcterms:W3CDTF">2026-11-06T08:36:41Z</dcterms:created>
  <dcterms:modified xsi:type="dcterms:W3CDTF">2026-11-06T08:36:41Z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
  </property>
  <property fmtid="{D5CDD505-2E9C-101B-9397-08002B2CF9AE}" pid="5" name="by-author">
    <vt:lpwstr/>
  </property>
  <property fmtid="{D5CDD505-2E9C-101B-9397-08002B2CF9AE}" pid="6" name="header-includes">
    <vt:lpwstr/>
  </property>
  <property fmtid="{D5CDD505-2E9C-101B-9397-08002B2CF9AE}" pid="7" name="include-after">
    <vt:lpwstr/>
  </property>
  <property fmtid="{D5CDD505-2E9C-101B-9397-08002B2CF9AE}" pid="8" name="include-before">
    <vt:lpwstr/>
  </property>
  <property fmtid="{D5CDD505-2E9C-101B-9397-08002B2CF9AE}" pid="9" name="institut">
    <vt:lpwstr>Sekundarstufe II</vt:lpwstr>
  </property>
  <property fmtid="{D5CDD505-2E9C-101B-9397-08002B2CF9AE}" pid="10" name="labels">
    <vt:lpwstr/>
  </property>
  <property fmtid="{D5CDD505-2E9C-101B-9397-08002B2CF9AE}" pid="11" name="revealjs-plugins">
    <vt:lpwstr/>
  </property>
  <property fmtid="{D5CDD505-2E9C-101B-9397-08002B2CF9AE}" pid="12" name="subtitle">
    <vt:lpwstr>Teil 1 - Wirkung, Gestaltung und Einsatz</vt:lpwstr>
  </property>
  <property fmtid="{D5CDD505-2E9C-101B-9397-08002B2CF9AE}" pid="13" name="toc-title">
    <vt:lpwstr>Inhaltsverzeichnis</vt:lpwstr>
  </property>
</Properties>
</file>